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418" r:id="rId7"/>
    <p:sldId id="506" r:id="rId8"/>
    <p:sldId id="507" r:id="rId9"/>
    <p:sldId id="488" r:id="rId10"/>
    <p:sldId id="508" r:id="rId11"/>
    <p:sldId id="509" r:id="rId12"/>
    <p:sldId id="490" r:id="rId13"/>
    <p:sldId id="510" r:id="rId14"/>
    <p:sldId id="511" r:id="rId15"/>
    <p:sldId id="512" r:id="rId16"/>
    <p:sldId id="513" r:id="rId17"/>
    <p:sldId id="514" r:id="rId18"/>
    <p:sldId id="515" r:id="rId19"/>
    <p:sldId id="517" r:id="rId20"/>
    <p:sldId id="518" r:id="rId21"/>
    <p:sldId id="519" r:id="rId22"/>
    <p:sldId id="520" r:id="rId23"/>
    <p:sldId id="259" r:id="rId24"/>
    <p:sldId id="407" r:id="rId25"/>
    <p:sldId id="521" r:id="rId26"/>
    <p:sldId id="524" r:id="rId27"/>
    <p:sldId id="522" r:id="rId28"/>
    <p:sldId id="525" r:id="rId29"/>
    <p:sldId id="526" r:id="rId30"/>
    <p:sldId id="527" r:id="rId31"/>
    <p:sldId id="528" r:id="rId32"/>
    <p:sldId id="529" r:id="rId33"/>
    <p:sldId id="530" r:id="rId34"/>
    <p:sldId id="497" r:id="rId35"/>
    <p:sldId id="531" r:id="rId36"/>
    <p:sldId id="532" r:id="rId37"/>
    <p:sldId id="533" r:id="rId38"/>
    <p:sldId id="534" r:id="rId39"/>
    <p:sldId id="536" r:id="rId40"/>
    <p:sldId id="537" r:id="rId41"/>
    <p:sldId id="535" r:id="rId42"/>
    <p:sldId id="538" r:id="rId43"/>
    <p:sldId id="539" r:id="rId44"/>
    <p:sldId id="540" r:id="rId45"/>
    <p:sldId id="543" r:id="rId46"/>
    <p:sldId id="544" r:id="rId47"/>
    <p:sldId id="545" r:id="rId48"/>
    <p:sldId id="546" r:id="rId49"/>
    <p:sldId id="542" r:id="rId50"/>
    <p:sldId id="547" r:id="rId51"/>
    <p:sldId id="548" r:id="rId52"/>
    <p:sldId id="549" r:id="rId53"/>
    <p:sldId id="262" r:id="rId54"/>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2" userDrawn="1">
          <p15:clr>
            <a:srgbClr val="A4A3A4"/>
          </p15:clr>
        </p15:guide>
        <p15:guide id="2" pos="3840" userDrawn="1">
          <p15:clr>
            <a:srgbClr val="A4A3A4"/>
          </p15:clr>
        </p15:guide>
        <p15:guide id="3" orient="horz" pos="191" userDrawn="1">
          <p15:clr>
            <a:srgbClr val="A4A3A4"/>
          </p15:clr>
        </p15:guide>
        <p15:guide id="4" orient="horz" pos="4065" userDrawn="1">
          <p15:clr>
            <a:srgbClr val="A4A3A4"/>
          </p15:clr>
        </p15:guide>
        <p15:guide id="5" pos="312" userDrawn="1">
          <p15:clr>
            <a:srgbClr val="A4A3A4"/>
          </p15:clr>
        </p15:guide>
        <p15:guide id="6" pos="7397" userDrawn="1">
          <p15:clr>
            <a:srgbClr val="A4A3A4"/>
          </p15:clr>
        </p15:guide>
        <p15:guide id="7" orient="horz" pos="616" userDrawn="1">
          <p15:clr>
            <a:srgbClr val="A4A3A4"/>
          </p15:clr>
        </p15:guide>
        <p15:guide id="8" orient="horz" pos="21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4" d="100"/>
          <a:sy n="64" d="100"/>
        </p:scale>
        <p:origin x="-120" y="-870"/>
      </p:cViewPr>
      <p:guideLst>
        <p:guide orient="horz" pos="482"/>
        <p:guide pos="3840"/>
        <p:guide orient="horz" pos="191"/>
        <p:guide orient="horz" pos="4065"/>
        <p:guide pos="312"/>
        <p:guide pos="7397"/>
        <p:guide orient="horz" pos="616"/>
        <p:guide orient="horz" pos="21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2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6" Type="http://schemas.openxmlformats.org/officeDocument/2006/relationships/notesSlide" Target="../notesSlides/notesSlide9.xml"/><Relationship Id="rId15" Type="http://schemas.openxmlformats.org/officeDocument/2006/relationships/slideLayout" Target="../slideLayouts/slideLayout3.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vmlDrawing" Target="../drawings/vmlDrawing2.vml"/><Relationship Id="rId3" Type="http://schemas.openxmlformats.org/officeDocument/2006/relationships/slideLayout" Target="../slideLayouts/slideLayout3.xml"/><Relationship Id="rId2" Type="http://schemas.openxmlformats.org/officeDocument/2006/relationships/image" Target="../media/image4.emf"/><Relationship Id="rId1"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2.xml"/><Relationship Id="rId10"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vmlDrawing" Target="../drawings/vmlDrawing1.vml"/><Relationship Id="rId3" Type="http://schemas.openxmlformats.org/officeDocument/2006/relationships/slideLayout" Target="../slideLayouts/slideLayout3.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30780" y="2052533"/>
            <a:ext cx="6561220" cy="92202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开发区块链应用</a:t>
            </a:r>
            <a:endParaRPr lang="zh-CN" altLang="en-US" sz="5400" b="1" dirty="0">
              <a:solidFill>
                <a:schemeClr val="bg1"/>
              </a:solidFill>
              <a:latin typeface="+mj-ea"/>
              <a:ea typeface="+mj-ea"/>
            </a:endParaRPr>
          </a:p>
        </p:txBody>
      </p:sp>
      <p:sp>
        <p:nvSpPr>
          <p:cNvPr id="8" name="文本框 7"/>
          <p:cNvSpPr txBox="1"/>
          <p:nvPr/>
        </p:nvSpPr>
        <p:spPr>
          <a:xfrm>
            <a:off x="5630780" y="3964405"/>
            <a:ext cx="6172199" cy="548548"/>
          </a:xfrm>
          <a:prstGeom prst="rect">
            <a:avLst/>
          </a:prstGeom>
          <a:noFill/>
        </p:spPr>
        <p:txBody>
          <a:bodyPr wrap="square" lIns="0" tIns="45720" rIns="91440" bIns="45720" rtlCol="0">
            <a:spAutoFit/>
          </a:bodyPr>
          <a:lstStyle/>
          <a:p>
            <a:pPr>
              <a:lnSpc>
                <a:spcPct val="150000"/>
              </a:lnSpc>
            </a:pPr>
            <a:r>
              <a:rPr lang="zh-CN" altLang="en-US" sz="1050" dirty="0">
                <a:solidFill>
                  <a:schemeClr val="bg1"/>
                </a:solidFill>
                <a:latin typeface="+mn-ea"/>
              </a:rPr>
              <a:t>本任务首先从了解区块链概念开始，逐步深入，掌握区块链技术原理，并学习区块链技术的应用，进而思考区块链技术在航运中该如何应用。</a:t>
            </a:r>
            <a:endParaRPr lang="zh-CN" altLang="en-US" sz="1050" dirty="0">
              <a:solidFill>
                <a:schemeClr val="bg1"/>
              </a:solidFill>
              <a:latin typeface="+mn-ea"/>
            </a:endParaRPr>
          </a:p>
        </p:txBody>
      </p:sp>
      <p:sp>
        <p:nvSpPr>
          <p:cNvPr id="11" name="文本框 10"/>
          <p:cNvSpPr txBox="1"/>
          <p:nvPr/>
        </p:nvSpPr>
        <p:spPr>
          <a:xfrm>
            <a:off x="7663773"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B.</a:t>
              </a:r>
              <a:r>
                <a:rPr lang="zh-CN" altLang="en-US" sz="4000" b="1" dirty="0">
                  <a:solidFill>
                    <a:schemeClr val="bg1"/>
                  </a:solidFill>
                  <a:latin typeface="+mj-ea"/>
                </a:rPr>
                <a:t>非功能</a:t>
              </a:r>
              <a:r>
                <a:rPr lang="zh-CN" altLang="en-US" sz="4000" b="1" dirty="0">
                  <a:solidFill>
                    <a:schemeClr val="bg1"/>
                  </a:solidFill>
                  <a:latin typeface="+mj-ea"/>
                </a:rPr>
                <a:t>需求</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圆角矩形 2"/>
          <p:cNvSpPr/>
          <p:nvPr/>
        </p:nvSpPr>
        <p:spPr>
          <a:xfrm>
            <a:off x="938956" y="2949709"/>
            <a:ext cx="3264363" cy="3167591"/>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5" name="组合 4"/>
          <p:cNvGrpSpPr/>
          <p:nvPr/>
        </p:nvGrpSpPr>
        <p:grpSpPr>
          <a:xfrm>
            <a:off x="1578644"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6"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8" name="椭圆 7"/>
          <p:cNvSpPr/>
          <p:nvPr/>
        </p:nvSpPr>
        <p:spPr>
          <a:xfrm>
            <a:off x="3050760"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9" name="矩形 8"/>
          <p:cNvSpPr/>
          <p:nvPr/>
        </p:nvSpPr>
        <p:spPr>
          <a:xfrm>
            <a:off x="1688358" y="2033441"/>
            <a:ext cx="1716268" cy="706755"/>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系统性能与稳定性</a:t>
            </a:r>
            <a:endParaRPr lang="zh-CN" altLang="en-US" sz="2000" dirty="0">
              <a:solidFill>
                <a:schemeClr val="bg1"/>
              </a:solidFill>
              <a:latin typeface="+mn-ea"/>
              <a:cs typeface="+mn-ea"/>
              <a:sym typeface="+mn-lt"/>
            </a:endParaRPr>
          </a:p>
        </p:txBody>
      </p:sp>
      <p:sp>
        <p:nvSpPr>
          <p:cNvPr id="10" name="圆角矩形 8"/>
          <p:cNvSpPr/>
          <p:nvPr/>
        </p:nvSpPr>
        <p:spPr>
          <a:xfrm>
            <a:off x="4562716" y="2949707"/>
            <a:ext cx="3264363" cy="3167591"/>
          </a:xfrm>
          <a:prstGeom prst="roundRect">
            <a:avLst>
              <a:gd name="adj" fmla="val 78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1" name="圆角矩形 9"/>
          <p:cNvSpPr/>
          <p:nvPr/>
        </p:nvSpPr>
        <p:spPr>
          <a:xfrm>
            <a:off x="8208235" y="2949706"/>
            <a:ext cx="3264363" cy="3167591"/>
          </a:xfrm>
          <a:prstGeom prst="roundRect">
            <a:avLst>
              <a:gd name="adj" fmla="val 7445"/>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12" name="组合 11"/>
          <p:cNvGrpSpPr/>
          <p:nvPr/>
        </p:nvGrpSpPr>
        <p:grpSpPr>
          <a:xfrm>
            <a:off x="5229936" y="1499077"/>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3"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grpSp>
        <p:nvGrpSpPr>
          <p:cNvPr id="15" name="组合 14"/>
          <p:cNvGrpSpPr/>
          <p:nvPr/>
        </p:nvGrpSpPr>
        <p:grpSpPr>
          <a:xfrm>
            <a:off x="8875455"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6"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18" name="椭圆 17"/>
          <p:cNvSpPr/>
          <p:nvPr/>
        </p:nvSpPr>
        <p:spPr>
          <a:xfrm>
            <a:off x="6772929"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19" name="椭圆 18"/>
          <p:cNvSpPr/>
          <p:nvPr/>
        </p:nvSpPr>
        <p:spPr>
          <a:xfrm>
            <a:off x="10421335"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22" name="TextBox 20"/>
          <p:cNvSpPr txBox="1"/>
          <p:nvPr/>
        </p:nvSpPr>
        <p:spPr>
          <a:xfrm>
            <a:off x="1290955" y="3677285"/>
            <a:ext cx="2592070" cy="1993265"/>
          </a:xfrm>
          <a:prstGeom prst="rect">
            <a:avLst/>
          </a:prstGeom>
          <a:noFill/>
        </p:spPr>
        <p:txBody>
          <a:bodyPr wrap="square" lIns="0" tIns="0" rIns="0" bIns="0" rtlCol="0">
            <a:noAutofit/>
          </a:bodyPr>
          <a:lstStyle/>
          <a:p>
            <a:pPr fontAlgn="base">
              <a:lnSpc>
                <a:spcPct val="150000"/>
              </a:lnSpc>
              <a:spcBef>
                <a:spcPct val="0"/>
              </a:spcBef>
              <a:spcAft>
                <a:spcPct val="0"/>
              </a:spcAft>
            </a:pPr>
            <a:r>
              <a:rPr lang="zh-CN" altLang="en-US" sz="1100" dirty="0">
                <a:solidFill>
                  <a:schemeClr val="bg1"/>
                </a:solidFill>
                <a:cs typeface="+mn-ea"/>
                <a:sym typeface="+mn-lt"/>
              </a:rPr>
              <a:t>响应速度：系统应能在短时间内快速响应查询请求，提供实时的货物追踪信息。对于大规模并发请求，系统应具备良好的处理能力，确保用户能够迅速获取所需信息。</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稳定性：系统应具备高度的稳定性，能够长时间无故障运行。在遭遇意外情况时，如网络故障、硬件故障等，系统应能够自动恢复或提供降级服务，以确保货物追踪的连续性。</a:t>
            </a:r>
            <a:endParaRPr lang="zh-CN" altLang="en-US" sz="1100" dirty="0">
              <a:solidFill>
                <a:schemeClr val="bg1"/>
              </a:solidFill>
              <a:cs typeface="+mn-ea"/>
              <a:sym typeface="+mn-lt"/>
            </a:endParaRPr>
          </a:p>
        </p:txBody>
      </p:sp>
      <p:sp>
        <p:nvSpPr>
          <p:cNvPr id="23" name="TextBox 21"/>
          <p:cNvSpPr txBox="1"/>
          <p:nvPr/>
        </p:nvSpPr>
        <p:spPr>
          <a:xfrm>
            <a:off x="4898753" y="3669488"/>
            <a:ext cx="2592288" cy="2031365"/>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数据安全：系统应采取有效措施保护存储在区块链上的货物追踪数据，防止数据被篡改或泄露。同时，系统应定期备份数据，以应对可能的数据丢失风险。</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隐私保护：在追踪货物的过程中，系统应尊重用户的隐私权，避免泄露敏感信息。对于涉及个人隐私的数据，系统应采取加密等安全措施进行保护。</a:t>
            </a:r>
            <a:endParaRPr lang="zh-CN" altLang="en-US" b="1" dirty="0">
              <a:solidFill>
                <a:schemeClr val="bg1"/>
              </a:solidFill>
              <a:cs typeface="+mn-ea"/>
              <a:sym typeface="+mn-lt"/>
            </a:endParaRPr>
          </a:p>
        </p:txBody>
      </p:sp>
      <p:sp>
        <p:nvSpPr>
          <p:cNvPr id="24" name="TextBox 22"/>
          <p:cNvSpPr txBox="1"/>
          <p:nvPr/>
        </p:nvSpPr>
        <p:spPr>
          <a:xfrm>
            <a:off x="8235637" y="3577203"/>
            <a:ext cx="3264363" cy="1777365"/>
          </a:xfrm>
          <a:prstGeom prst="rect">
            <a:avLst/>
          </a:prstGeom>
          <a:noFill/>
        </p:spPr>
        <p:txBody>
          <a:bodyPr wrap="square" lIns="0" tIns="0" rIns="0" bIns="0" rtlCol="0">
            <a:spAutoFit/>
          </a:bodyPr>
          <a:lstStyle/>
          <a:p>
            <a:pPr fontAlgn="base">
              <a:lnSpc>
                <a:spcPct val="150000"/>
              </a:lnSpc>
              <a:spcBef>
                <a:spcPct val="0"/>
              </a:spcBef>
              <a:spcAft>
                <a:spcPct val="0"/>
              </a:spcAft>
            </a:pPr>
            <a:r>
              <a:rPr sz="1100" dirty="0">
                <a:solidFill>
                  <a:schemeClr val="bg1"/>
                </a:solidFill>
                <a:cs typeface="+mn-ea"/>
                <a:sym typeface="+mn-lt"/>
              </a:rPr>
              <a:t>可扩展性：随着业务的发展，系统应能够支持更多的用户和更复杂的业务场景。因此，在设计系统时，应充分考虑其可扩展性，以便在未来能够轻松地进行升级和扩展。</a:t>
            </a:r>
            <a:endParaRPr sz="1100" dirty="0">
              <a:solidFill>
                <a:schemeClr val="bg1"/>
              </a:solidFill>
              <a:cs typeface="+mn-ea"/>
              <a:sym typeface="+mn-lt"/>
            </a:endParaRPr>
          </a:p>
          <a:p>
            <a:pPr fontAlgn="base">
              <a:lnSpc>
                <a:spcPct val="150000"/>
              </a:lnSpc>
              <a:spcBef>
                <a:spcPct val="0"/>
              </a:spcBef>
              <a:spcAft>
                <a:spcPct val="0"/>
              </a:spcAft>
            </a:pPr>
            <a:r>
              <a:rPr sz="1100" dirty="0">
                <a:solidFill>
                  <a:schemeClr val="bg1"/>
                </a:solidFill>
                <a:cs typeface="+mn-ea"/>
                <a:sym typeface="+mn-lt"/>
              </a:rPr>
              <a:t>灵活性：系统应具备较高的灵活性，以适应不同用户的需求和业务变化。例如，系统应支持自定义的追踪规则、报警机制等，以满足用户多样化的需求。</a:t>
            </a:r>
            <a:endParaRPr sz="1100" dirty="0">
              <a:solidFill>
                <a:schemeClr val="bg1"/>
              </a:solidFill>
              <a:cs typeface="+mn-ea"/>
              <a:sym typeface="+mn-lt"/>
            </a:endParaRPr>
          </a:p>
        </p:txBody>
      </p:sp>
      <p:sp>
        <p:nvSpPr>
          <p:cNvPr id="25" name="矩形 24"/>
          <p:cNvSpPr/>
          <p:nvPr/>
        </p:nvSpPr>
        <p:spPr>
          <a:xfrm>
            <a:off x="5390607" y="2027294"/>
            <a:ext cx="1716268" cy="706755"/>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安全性与隐私保护</a:t>
            </a:r>
            <a:endParaRPr lang="zh-CN" altLang="en-US" sz="2000" dirty="0">
              <a:solidFill>
                <a:schemeClr val="bg1"/>
              </a:solidFill>
              <a:latin typeface="+mn-ea"/>
              <a:cs typeface="+mn-ea"/>
              <a:sym typeface="+mn-lt"/>
            </a:endParaRPr>
          </a:p>
        </p:txBody>
      </p:sp>
      <p:sp>
        <p:nvSpPr>
          <p:cNvPr id="26" name="矩形 25"/>
          <p:cNvSpPr/>
          <p:nvPr/>
        </p:nvSpPr>
        <p:spPr>
          <a:xfrm>
            <a:off x="9009685" y="2052679"/>
            <a:ext cx="1716268" cy="706755"/>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可扩展性与灵活性</a:t>
            </a:r>
            <a:endParaRPr lang="zh-CN" altLang="en-US" sz="2000" dirty="0">
              <a:solidFill>
                <a:schemeClr val="bg1"/>
              </a:solidFill>
              <a:latin typeface="+mn-ea"/>
              <a:cs typeface="+mn-ea"/>
              <a:sym typeface="+mn-lt"/>
            </a:endParaRPr>
          </a:p>
        </p:txBody>
      </p:sp>
    </p:spTree>
  </p:cSld>
  <p:clrMapOvr>
    <a:masterClrMapping/>
  </p:clrMapOvr>
  <p:transition spd="slow">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altLang="zh-CN" sz="4000" b="1" dirty="0">
                  <a:solidFill>
                    <a:schemeClr val="bg1"/>
                  </a:solidFill>
                  <a:latin typeface="+mj-ea"/>
                </a:rPr>
                <a:t>B.</a:t>
              </a:r>
              <a:r>
                <a:rPr lang="zh-CN" altLang="en-US" sz="4000" b="1" dirty="0">
                  <a:solidFill>
                    <a:schemeClr val="bg1"/>
                  </a:solidFill>
                  <a:latin typeface="+mj-ea"/>
                </a:rPr>
                <a:t>非功能</a:t>
              </a:r>
              <a:r>
                <a:rPr lang="zh-CN" altLang="en-US" sz="4000" b="1" dirty="0">
                  <a:solidFill>
                    <a:schemeClr val="bg1"/>
                  </a:solidFill>
                  <a:latin typeface="+mj-ea"/>
                </a:rPr>
                <a:t>需求</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圆角矩形 2"/>
          <p:cNvSpPr/>
          <p:nvPr>
            <p:custDataLst>
              <p:tags r:id="rId1"/>
            </p:custDataLst>
          </p:nvPr>
        </p:nvSpPr>
        <p:spPr>
          <a:xfrm>
            <a:off x="938956" y="2949709"/>
            <a:ext cx="3264363" cy="3167591"/>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5" name="组合 4"/>
          <p:cNvGrpSpPr/>
          <p:nvPr>
            <p:custDataLst>
              <p:tags r:id="rId2"/>
            </p:custDataLst>
          </p:nvPr>
        </p:nvGrpSpPr>
        <p:grpSpPr>
          <a:xfrm>
            <a:off x="1578644"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6" name="同心圆 4"/>
            <p:cNvSpPr/>
            <p:nvPr>
              <p:custDataLst>
                <p:tags r:id="rId3"/>
              </p:custDataLst>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7" name="椭圆 6"/>
            <p:cNvSpPr/>
            <p:nvPr>
              <p:custDataLst>
                <p:tags r:id="rId4"/>
              </p:custDataLst>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8" name="椭圆 7"/>
          <p:cNvSpPr/>
          <p:nvPr>
            <p:custDataLst>
              <p:tags r:id="rId5"/>
            </p:custDataLst>
          </p:nvPr>
        </p:nvSpPr>
        <p:spPr>
          <a:xfrm>
            <a:off x="3050760"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4</a:t>
            </a:r>
            <a:endParaRPr lang="en-US" altLang="zh-CN" sz="2400" dirty="0">
              <a:solidFill>
                <a:schemeClr val="bg1"/>
              </a:solidFill>
              <a:cs typeface="+mn-ea"/>
              <a:sym typeface="+mn-lt"/>
            </a:endParaRPr>
          </a:p>
        </p:txBody>
      </p:sp>
      <p:sp>
        <p:nvSpPr>
          <p:cNvPr id="9" name="矩形 8"/>
          <p:cNvSpPr/>
          <p:nvPr>
            <p:custDataLst>
              <p:tags r:id="rId6"/>
            </p:custDataLst>
          </p:nvPr>
        </p:nvSpPr>
        <p:spPr>
          <a:xfrm>
            <a:off x="1688358" y="2033441"/>
            <a:ext cx="1716268" cy="706755"/>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易用性与用户体验</a:t>
            </a:r>
            <a:endParaRPr lang="zh-CN" altLang="en-US" sz="2000" dirty="0">
              <a:solidFill>
                <a:schemeClr val="bg1"/>
              </a:solidFill>
              <a:latin typeface="+mn-ea"/>
              <a:cs typeface="+mn-ea"/>
              <a:sym typeface="+mn-lt"/>
            </a:endParaRPr>
          </a:p>
        </p:txBody>
      </p:sp>
      <p:sp>
        <p:nvSpPr>
          <p:cNvPr id="10" name="圆角矩形 8"/>
          <p:cNvSpPr/>
          <p:nvPr>
            <p:custDataLst>
              <p:tags r:id="rId7"/>
            </p:custDataLst>
          </p:nvPr>
        </p:nvSpPr>
        <p:spPr>
          <a:xfrm>
            <a:off x="4562716" y="2949707"/>
            <a:ext cx="3264363" cy="3167591"/>
          </a:xfrm>
          <a:prstGeom prst="roundRect">
            <a:avLst>
              <a:gd name="adj" fmla="val 78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12" name="组合 11"/>
          <p:cNvGrpSpPr/>
          <p:nvPr>
            <p:custDataLst>
              <p:tags r:id="rId8"/>
            </p:custDataLst>
          </p:nvPr>
        </p:nvGrpSpPr>
        <p:grpSpPr>
          <a:xfrm>
            <a:off x="5229936" y="1499077"/>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3" name="同心圆 11"/>
            <p:cNvSpPr/>
            <p:nvPr>
              <p:custDataLst>
                <p:tags r:id="rId9"/>
              </p:custDataLst>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4" name="椭圆 13"/>
            <p:cNvSpPr/>
            <p:nvPr>
              <p:custDataLst>
                <p:tags r:id="rId10"/>
              </p:custDataLst>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18" name="椭圆 17"/>
          <p:cNvSpPr/>
          <p:nvPr>
            <p:custDataLst>
              <p:tags r:id="rId11"/>
            </p:custDataLst>
          </p:nvPr>
        </p:nvSpPr>
        <p:spPr>
          <a:xfrm>
            <a:off x="6772929"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5</a:t>
            </a:r>
            <a:endParaRPr lang="zh-CN" altLang="en-US" sz="2400" dirty="0">
              <a:solidFill>
                <a:schemeClr val="bg1"/>
              </a:solidFill>
              <a:cs typeface="+mn-ea"/>
              <a:sym typeface="+mn-lt"/>
            </a:endParaRPr>
          </a:p>
        </p:txBody>
      </p:sp>
      <p:sp>
        <p:nvSpPr>
          <p:cNvPr id="22" name="TextBox 20"/>
          <p:cNvSpPr txBox="1"/>
          <p:nvPr>
            <p:custDataLst>
              <p:tags r:id="rId12"/>
            </p:custDataLst>
          </p:nvPr>
        </p:nvSpPr>
        <p:spPr>
          <a:xfrm>
            <a:off x="1290955" y="3677285"/>
            <a:ext cx="2592070" cy="1993265"/>
          </a:xfrm>
          <a:prstGeom prst="rect">
            <a:avLst/>
          </a:prstGeom>
          <a:noFill/>
        </p:spPr>
        <p:txBody>
          <a:bodyPr wrap="square" lIns="0" tIns="0" rIns="0" bIns="0" rtlCol="0">
            <a:noAutofit/>
          </a:bodyPr>
          <a:lstStyle/>
          <a:p>
            <a:pPr fontAlgn="base">
              <a:lnSpc>
                <a:spcPct val="150000"/>
              </a:lnSpc>
              <a:spcBef>
                <a:spcPct val="0"/>
              </a:spcBef>
              <a:spcAft>
                <a:spcPct val="0"/>
              </a:spcAft>
            </a:pPr>
            <a:r>
              <a:rPr lang="zh-CN" altLang="en-US" sz="1100" dirty="0">
                <a:solidFill>
                  <a:schemeClr val="bg1"/>
                </a:solidFill>
                <a:cs typeface="+mn-ea"/>
                <a:sym typeface="+mn-lt"/>
              </a:rPr>
              <a:t>界面友好：系统应提供简洁明了的用户界面，使用户能够轻松上手。同时，系统应提供详细的操作指南和帮助文档，以便用户在使用过程中遇到问题能够及时得到解决。</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交互便捷：系统应提供多种交互方式，如PC端、移动端等，以便用户能够随时随地进行货物追踪。此外，系统还应支持多语言切换，以满足不同国家和地区用户的需求。</a:t>
            </a:r>
            <a:endParaRPr lang="zh-CN" altLang="en-US" sz="1100" dirty="0">
              <a:solidFill>
                <a:schemeClr val="bg1"/>
              </a:solidFill>
              <a:cs typeface="+mn-ea"/>
              <a:sym typeface="+mn-lt"/>
            </a:endParaRPr>
          </a:p>
        </p:txBody>
      </p:sp>
      <p:sp>
        <p:nvSpPr>
          <p:cNvPr id="23" name="TextBox 21"/>
          <p:cNvSpPr txBox="1"/>
          <p:nvPr>
            <p:custDataLst>
              <p:tags r:id="rId13"/>
            </p:custDataLst>
          </p:nvPr>
        </p:nvSpPr>
        <p:spPr>
          <a:xfrm>
            <a:off x="4898753" y="3669488"/>
            <a:ext cx="2592288" cy="2284730"/>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可维护性：系统应具备良好的可维护性，便于开发人员对系统进行维护和升级。系统应提供完善的日志记录和监控功能，以便及时发现和解决潜在问题。</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可管理性：系统应提供强大的管理功能，使管理员能够轻松地对用户、权限、数据等进行管理。同时，系统应支持自定义的权限设置，以满足不同组织机构的管理需求。</a:t>
            </a:r>
            <a:endParaRPr lang="zh-CN" altLang="en-US" sz="1100" dirty="0">
              <a:solidFill>
                <a:schemeClr val="bg1"/>
              </a:solidFill>
              <a:cs typeface="+mn-ea"/>
              <a:sym typeface="+mn-lt"/>
            </a:endParaRPr>
          </a:p>
        </p:txBody>
      </p:sp>
      <p:sp>
        <p:nvSpPr>
          <p:cNvPr id="25" name="矩形 24"/>
          <p:cNvSpPr/>
          <p:nvPr>
            <p:custDataLst>
              <p:tags r:id="rId14"/>
            </p:custDataLst>
          </p:nvPr>
        </p:nvSpPr>
        <p:spPr>
          <a:xfrm>
            <a:off x="5390607" y="2027294"/>
            <a:ext cx="1716268" cy="706755"/>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可维护性与可管理性</a:t>
            </a:r>
            <a:endParaRPr lang="zh-CN" altLang="en-US" sz="2000" dirty="0">
              <a:solidFill>
                <a:schemeClr val="bg1"/>
              </a:solidFill>
              <a:latin typeface="+mn-ea"/>
              <a:cs typeface="+mn-ea"/>
              <a:sym typeface="+mn-lt"/>
            </a:endParaRPr>
          </a:p>
        </p:txBody>
      </p:sp>
    </p:spTree>
  </p:cSld>
  <p:clrMapOvr>
    <a:masterClrMapping/>
  </p:clrMapOvr>
  <p:transition spd="slow">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670050"/>
            <a:ext cx="11220450" cy="2306955"/>
          </a:xfrm>
          <a:prstGeom prst="rect">
            <a:avLst/>
          </a:prstGeom>
          <a:noFill/>
          <a:ln w="9525">
            <a:noFill/>
          </a:ln>
        </p:spPr>
        <p:txBody>
          <a:bodyPr wrap="square">
            <a:spAutoFit/>
          </a:bodyPr>
          <a:p>
            <a:pPr indent="0" fontAlgn="auto">
              <a:lnSpc>
                <a:spcPct val="150000"/>
              </a:lnSpc>
            </a:pP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区块链系统的应用架构基于区块链技术的货物追踪系统应用架构，主要包括数据采集层、区块链网络层、智能合约层、应用服务层以及用户界面层。各层次之间通过标准化的接口进行通信和数据交互，实现货物信息的实时采集、验证、存储和查询，框架如图</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6-2</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2147482620" name="对象 -2147482621"/>
          <p:cNvGraphicFramePr/>
          <p:nvPr/>
        </p:nvGraphicFramePr>
        <p:xfrm>
          <a:off x="838835" y="1320165"/>
          <a:ext cx="10530205" cy="5272405"/>
        </p:xfrm>
        <a:graphic>
          <a:graphicData uri="http://schemas.openxmlformats.org/presentationml/2006/ole">
            <mc:AlternateContent xmlns:mc="http://schemas.openxmlformats.org/markup-compatibility/2006">
              <mc:Choice xmlns:v="urn:schemas-microsoft-com:vml" Requires="v">
                <p:oleObj spid="_x0000_s3076" name="" r:id="rId1" imgW="2208530" imgH="1629410" progId="Visio.Drawing.15">
                  <p:embed/>
                </p:oleObj>
              </mc:Choice>
              <mc:Fallback>
                <p:oleObj name="" r:id="rId1" imgW="2208530" imgH="1629410" progId="Visio.Drawing.15">
                  <p:embed/>
                  <p:pic>
                    <p:nvPicPr>
                      <p:cNvPr id="0" name="图片 3075"/>
                      <p:cNvPicPr/>
                      <p:nvPr/>
                    </p:nvPicPr>
                    <p:blipFill>
                      <a:blip r:embed="rId2"/>
                      <a:stretch>
                        <a:fillRect/>
                      </a:stretch>
                    </p:blipFill>
                    <p:spPr>
                      <a:xfrm>
                        <a:off x="838835" y="1320165"/>
                        <a:ext cx="10530205" cy="5272405"/>
                      </a:xfrm>
                      <a:prstGeom prst="rect">
                        <a:avLst/>
                      </a:prstGeom>
                      <a:noFill/>
                      <a:ln w="38100">
                        <a:noFill/>
                        <a:miter/>
                      </a:ln>
                    </p:spPr>
                  </p:pic>
                </p:oleObj>
              </mc:Fallback>
            </mc:AlternateContent>
          </a:graphicData>
        </a:graphic>
      </p:graphicFrame>
    </p:spTree>
  </p:cSld>
  <p:clrMapOvr>
    <a:masterClrMapping/>
  </p:clrMapOvr>
  <p:transition spd="slow">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173480"/>
            <a:ext cx="11220450" cy="5440045"/>
          </a:xfrm>
          <a:prstGeom prst="rect">
            <a:avLst/>
          </a:prstGeom>
          <a:noFill/>
          <a:ln w="9525">
            <a:noFill/>
          </a:ln>
        </p:spPr>
        <p:txBody>
          <a:bodyPr wrap="square">
            <a:noAutofit/>
          </a:bodyPr>
          <a:p>
            <a:pPr indent="0" fontAlgn="auto">
              <a:lnSpc>
                <a:spcPct val="150000"/>
              </a:lnSpc>
            </a:pP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区块链系统的应用架构</a:t>
            </a: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数据采集层</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据采集层是货物追踪系统的数据来源，主要通过物联网设备（如RFID、GPS、传感器等）实时采集货物在运输过程中的位置、状态、温度、湿度等关键信息。这些设备可以将采集到的数据通过无线传输方式发送到区块链网络层进行处理。</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区块链网络层</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区块链网络层是整个应用架构的核心，负责数据的存储和验证。该层采用区块链技术，构建一个去中心化、不可篡改的数据存储网络。通过共识机制（如工作量证明、权益证明等），确保所有参与节点对数据的认可和验证，保证数据的真实性和可信度。</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670050"/>
            <a:ext cx="11220450" cy="5077460"/>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（3）智能合约层</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智能合约层是货物追踪系统的业务逻辑层，通过部署智能合约实现数据的自动验证、存储和查询。智能合约可以根据预设的规则，自动执行数据验证操作，如检查数据的完整性、真实性和合规性。同时，智能合约还可以根据业务需求，自动触发相应的操作，如更新货物状态、发送预警通知等。</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（4）应用服务层</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应用服务层为用户提供丰富的货物追踪应用服务。通过API接口，用户可以实时查询货物的位置、状态、运输路径等信息。此外，系统还可以提供货物异常预警、数据分析报告等服务，帮助用户及时发现潜在问题并做出相应决策。</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226820"/>
            <a:ext cx="11220450" cy="5631180"/>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（5）用户界面层</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用户界面层是货物追踪系统与用户之间的交互界面，为用户提供直观、便捷的操作体验。通过PC端、移动端等多种形式的界面，用户可以轻松查询货物信息、设置追踪规则、接收预警通知等。同时，系统还提供友好的操作指南和帮助文档，方便用户快速上手。</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（6）安全性与隐私保护</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基于区块链技术的货物追踪系统应用架构中，安全性与隐私保护至关重要。系统采用多种安全措施，如数据加密、访问控制、审计日志等，确保数据的机密性和完整性。同时，通过合理的隐私保护策略，如匿名化处理、数据脱敏等，平衡数据共享与隐私保护之间的关系。</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226820"/>
            <a:ext cx="11220450" cy="6185535"/>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2.区块链系统的流程设计</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随着物流行业的快速发展和全球化贸易的不断推进，货物追踪系统的需求愈发迫切。传统的货物追踪方式往往存在着信息不透明、易篡改、追溯难等问题，无法有效满足现代物流管理的需求。而区块链技术以其去中心化、不可篡改和透明性等特点，为货物追踪提供了新的解决思路。本文将详细阐述基于区块链技术的货物追踪系统的流程设计。</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流程概述</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基于区块链技术的货物追踪系统流程设计主要包括数据采集、数据上链、数据验证、数据查询和预警提醒等环节。通过这些环节的有序配合，实现对货物全生命周期的实时追踪和监控。</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226820"/>
            <a:ext cx="11220450" cy="5631180"/>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2.区块链系统的流程设计</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数据采集</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据采集是货物追踪流程的首要环节。通过物联网设备（如RFID、GPS等）对货物进行标识，并实时采集货物的位置、状态、温度、湿度等关键信息。这些数据将通过无线传输方式发送到数据处理中心，为后续的数据上链做准备。</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（3）数据上链</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据处理中心接收到采集到的货物数据后，将对这些数据进行清洗、整合和格式化处理，以确保数据的质量和准确性。随后，这些数据将通过区块链网络层的节点进行上链操作。利用区块链的去中心化特性，确保数据在多个节点之间同步存储，增强数据的可靠性和安全性。</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226820"/>
            <a:ext cx="11220450" cy="5631180"/>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2.区块链系统的流程设计</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数据验证</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数据上链过程中，智能合约将自动执行数据验证操作。智能合约可以根据预设的规则和算法，对数据的完整性、真实性和合规性进行验证。只有通过验证的数据才能被成功写入区块链中，确保区块链上存储的数据的真实性和可信度。</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（5）数据查询</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基于区块链技术的货物追踪系统提供了实时、透明的数据查询功能。用户可以通过系统界面输入货物的标识信息（如订单号、运单号等），系统将自动在区块链网络中检索相关货物的数据，并将查询结果展示给用户。用户可以实时了解货物的位置、状态、运输路径等信息，提高物流管理的效率和透明度。</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516235"/>
            <a:ext cx="5603132" cy="923330"/>
          </a:xfrm>
          <a:prstGeom prst="rect">
            <a:avLst/>
          </a:prstGeom>
          <a:noFill/>
        </p:spPr>
        <p:txBody>
          <a:bodyPr wrap="square" lIns="0" tIns="45720" rIns="91440" bIns="45720" rtlCol="0">
            <a:spAutoFit/>
          </a:bodyPr>
          <a:lstStyle/>
          <a:p>
            <a:r>
              <a:rPr lang="en-US" altLang="zh-CN" sz="5400" b="1" dirty="0">
                <a:solidFill>
                  <a:schemeClr val="bg1"/>
                </a:solidFill>
                <a:latin typeface="+mj-lt"/>
                <a:ea typeface="+mj-ea"/>
              </a:rPr>
              <a:t>content</a:t>
            </a:r>
            <a:endParaRPr lang="zh-CN" altLang="en-US" sz="5400" b="1" dirty="0">
              <a:solidFill>
                <a:schemeClr val="bg1"/>
              </a:solidFill>
              <a:latin typeface="+mj-lt"/>
              <a:ea typeface="+mj-ea"/>
            </a:endParaRPr>
          </a:p>
        </p:txBody>
      </p:sp>
      <p:grpSp>
        <p:nvGrpSpPr>
          <p:cNvPr id="9" name="组合 8"/>
          <p:cNvGrpSpPr/>
          <p:nvPr>
            <p:custDataLst>
              <p:tags r:id="rId1"/>
            </p:custDataLst>
          </p:nvPr>
        </p:nvGrpSpPr>
        <p:grpSpPr>
          <a:xfrm>
            <a:off x="6018179" y="1530153"/>
            <a:ext cx="3635253" cy="706755"/>
            <a:chOff x="1442909" y="2645888"/>
            <a:chExt cx="3635253" cy="706755"/>
          </a:xfrm>
        </p:grpSpPr>
        <p:sp>
          <p:nvSpPr>
            <p:cNvPr id="6" name="文本框 5"/>
            <p:cNvSpPr txBox="1"/>
            <p:nvPr>
              <p:custDataLst>
                <p:tags r:id="rId2"/>
              </p:custDataLst>
            </p:nvPr>
          </p:nvSpPr>
          <p:spPr>
            <a:xfrm>
              <a:off x="2242631" y="2787351"/>
              <a:ext cx="2835531" cy="46037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制定开发文档</a:t>
              </a:r>
              <a:endParaRPr lang="zh-CN" altLang="en-US" sz="2400" b="1" dirty="0">
                <a:solidFill>
                  <a:schemeClr val="bg1"/>
                </a:solidFill>
                <a:latin typeface="+mj-ea"/>
              </a:endParaRPr>
            </a:p>
          </p:txBody>
        </p:sp>
        <p:sp>
          <p:nvSpPr>
            <p:cNvPr id="8" name="文本框 7"/>
            <p:cNvSpPr txBox="1"/>
            <p:nvPr>
              <p:custDataLst>
                <p:tags r:id="rId3"/>
              </p:custDataLst>
            </p:nvPr>
          </p:nvSpPr>
          <p:spPr>
            <a:xfrm>
              <a:off x="1442909" y="2645888"/>
              <a:ext cx="799722"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01</a:t>
              </a:r>
              <a:endParaRPr lang="en-US" altLang="zh-CN" sz="4000" b="1" dirty="0">
                <a:solidFill>
                  <a:schemeClr val="bg1"/>
                </a:solidFill>
                <a:latin typeface="+mj-lt"/>
                <a:cs typeface="Impact" panose="020B0806030902050204" charset="0"/>
              </a:endParaRPr>
            </a:p>
          </p:txBody>
        </p:sp>
      </p:grpSp>
      <p:grpSp>
        <p:nvGrpSpPr>
          <p:cNvPr id="10" name="组合 9"/>
          <p:cNvGrpSpPr/>
          <p:nvPr>
            <p:custDataLst>
              <p:tags r:id="rId4"/>
            </p:custDataLst>
          </p:nvPr>
        </p:nvGrpSpPr>
        <p:grpSpPr>
          <a:xfrm>
            <a:off x="6018814" y="2554957"/>
            <a:ext cx="5226994" cy="706755"/>
            <a:chOff x="1442909" y="2645888"/>
            <a:chExt cx="5226994" cy="706755"/>
          </a:xfrm>
        </p:grpSpPr>
        <p:sp>
          <p:nvSpPr>
            <p:cNvPr id="13" name="文本框 12"/>
            <p:cNvSpPr txBox="1"/>
            <p:nvPr>
              <p:custDataLst>
                <p:tags r:id="rId5"/>
              </p:custDataLst>
            </p:nvPr>
          </p:nvSpPr>
          <p:spPr>
            <a:xfrm>
              <a:off x="2242631" y="2786674"/>
              <a:ext cx="4427272" cy="460375"/>
            </a:xfrm>
            <a:prstGeom prst="rect">
              <a:avLst/>
            </a:prstGeom>
            <a:noFill/>
          </p:spPr>
          <p:txBody>
            <a:bodyPr wrap="square" rtlCol="0">
              <a:spAutoFit/>
              <a:scene3d>
                <a:camera prst="orthographicFront"/>
                <a:lightRig rig="threePt" dir="t"/>
              </a:scene3d>
              <a:sp3d contourW="12700"/>
            </a:bodyPr>
            <a:lstStyle/>
            <a:p>
              <a:pPr>
                <a:defRPr/>
              </a:pPr>
              <a:r>
                <a:rPr lang="zh-CN" altLang="en-US" sz="2400" b="1" dirty="0">
                  <a:solidFill>
                    <a:schemeClr val="bg1"/>
                  </a:solidFill>
                  <a:latin typeface="+mj-ea"/>
                </a:rPr>
                <a:t>账户</a:t>
              </a:r>
              <a:endParaRPr lang="zh-CN" altLang="en-US" sz="2400" b="1" dirty="0">
                <a:solidFill>
                  <a:schemeClr val="bg1"/>
                </a:solidFill>
                <a:latin typeface="+mj-ea"/>
              </a:endParaRPr>
            </a:p>
          </p:txBody>
        </p:sp>
        <p:sp>
          <p:nvSpPr>
            <p:cNvPr id="12" name="文本框 11"/>
            <p:cNvSpPr txBox="1"/>
            <p:nvPr>
              <p:custDataLst>
                <p:tags r:id="rId6"/>
              </p:custDataLst>
            </p:nvPr>
          </p:nvSpPr>
          <p:spPr>
            <a:xfrm>
              <a:off x="1442909" y="2645888"/>
              <a:ext cx="799722"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02</a:t>
              </a:r>
              <a:endParaRPr lang="en-US" altLang="zh-CN" sz="4000" b="1" dirty="0">
                <a:solidFill>
                  <a:schemeClr val="bg1"/>
                </a:solidFill>
                <a:latin typeface="+mj-lt"/>
                <a:cs typeface="Impact" panose="020B0806030902050204" charset="0"/>
              </a:endParaRPr>
            </a:p>
          </p:txBody>
        </p:sp>
      </p:grpSp>
      <p:grpSp>
        <p:nvGrpSpPr>
          <p:cNvPr id="16" name="组合 15"/>
          <p:cNvGrpSpPr/>
          <p:nvPr>
            <p:custDataLst>
              <p:tags r:id="rId7"/>
            </p:custDataLst>
          </p:nvPr>
        </p:nvGrpSpPr>
        <p:grpSpPr>
          <a:xfrm>
            <a:off x="6096285" y="3611830"/>
            <a:ext cx="5647690" cy="706755"/>
            <a:chOff x="1442910" y="2645888"/>
            <a:chExt cx="5647690" cy="706755"/>
          </a:xfrm>
        </p:grpSpPr>
        <p:sp>
          <p:nvSpPr>
            <p:cNvPr id="19" name="文本框 18"/>
            <p:cNvSpPr txBox="1"/>
            <p:nvPr>
              <p:custDataLst>
                <p:tags r:id="rId8"/>
              </p:custDataLst>
            </p:nvPr>
          </p:nvSpPr>
          <p:spPr>
            <a:xfrm>
              <a:off x="2242375" y="2769078"/>
              <a:ext cx="4848225" cy="460375"/>
            </a:xfrm>
            <a:prstGeom prst="rect">
              <a:avLst/>
            </a:prstGeom>
            <a:noFill/>
          </p:spPr>
          <p:txBody>
            <a:bodyPr wrap="square" rtlCol="0">
              <a:spAutoFit/>
              <a:scene3d>
                <a:camera prst="orthographicFront"/>
                <a:lightRig rig="threePt" dir="t"/>
              </a:scene3d>
              <a:sp3d contourW="12700"/>
            </a:bodyPr>
            <a:p>
              <a:pPr lvl="0">
                <a:defRPr/>
              </a:pPr>
              <a:r>
                <a:rPr lang="zh-CN" altLang="en-US" sz="2400" b="1" dirty="0">
                  <a:solidFill>
                    <a:schemeClr val="bg1"/>
                  </a:solidFill>
                  <a:latin typeface="+mj-ea"/>
                </a:rPr>
                <a:t>使用webase开发第一个智能合约</a:t>
              </a:r>
              <a:endParaRPr lang="zh-CN" altLang="en-US" sz="2400" b="1" dirty="0">
                <a:solidFill>
                  <a:schemeClr val="bg1"/>
                </a:solidFill>
                <a:latin typeface="+mj-ea"/>
              </a:endParaRPr>
            </a:p>
          </p:txBody>
        </p:sp>
        <p:sp>
          <p:nvSpPr>
            <p:cNvPr id="20" name="文本框 19"/>
            <p:cNvSpPr txBox="1"/>
            <p:nvPr>
              <p:custDataLst>
                <p:tags r:id="rId9"/>
              </p:custDataLst>
            </p:nvPr>
          </p:nvSpPr>
          <p:spPr>
            <a:xfrm>
              <a:off x="1442910" y="2645888"/>
              <a:ext cx="799722" cy="706755"/>
            </a:xfrm>
            <a:prstGeom prst="rect">
              <a:avLst/>
            </a:prstGeom>
            <a:noFill/>
          </p:spPr>
          <p:txBody>
            <a:bodyPr wrap="square" rtlCol="0">
              <a:spAutoFit/>
            </a:bodyPr>
            <a:p>
              <a:r>
                <a:rPr lang="en-US" altLang="zh-CN" sz="4000" b="1" dirty="0">
                  <a:solidFill>
                    <a:schemeClr val="bg1"/>
                  </a:solidFill>
                  <a:latin typeface="+mj-lt"/>
                  <a:cs typeface="Impact" panose="020B0806030902050204" charset="0"/>
                </a:rPr>
                <a:t>03</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应用架构和流程设计</a:t>
              </a:r>
              <a:endParaRPr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514350" y="1226820"/>
            <a:ext cx="11220450" cy="5631180"/>
          </a:xfrm>
          <a:prstGeom prst="rect">
            <a:avLst/>
          </a:prstGeom>
          <a:noFill/>
          <a:ln w="9525">
            <a:noFill/>
          </a:ln>
        </p:spPr>
        <p:txBody>
          <a:bodyPr wrap="square">
            <a:spAutoFit/>
          </a:bodyPr>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2.区块链系统的流程设计</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 预警提醒</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货物追踪系统还具备预警提醒功能。智能合约可以根据预设的规则和阈值，对货物的状态进行实时监控。当货物出现异常情况（如温度超出范围、位置偏离预定路线等）时，系统将自动触发预警机制，通过短信、邮件等方式通知相关用户进行处理。这有助于及时发现潜在问题，减少货物损失和延误风险。</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（7） 安全性与隐私保护</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在基于区块链技术的货物追踪系统流程设计中，安全性与隐私保护是至关重要的考虑因素。系统应采用先进的加密技术，对敏感数据进行加密处理，确保数据的机密性和完整性。</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767746" cy="1218894"/>
            <a:chOff x="2242632" y="2041909"/>
            <a:chExt cx="4767746" cy="1218894"/>
          </a:xfrm>
        </p:grpSpPr>
        <p:sp>
          <p:nvSpPr>
            <p:cNvPr id="6" name="文本框 5"/>
            <p:cNvSpPr txBox="1"/>
            <p:nvPr/>
          </p:nvSpPr>
          <p:spPr>
            <a:xfrm>
              <a:off x="2242632" y="2677238"/>
              <a:ext cx="4767746" cy="58356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账户</a:t>
              </a:r>
              <a:endParaRPr lang="zh-CN" altLang="en-US" sz="3200" b="1" dirty="0">
                <a:solidFill>
                  <a:schemeClr val="bg1"/>
                </a:solidFill>
                <a:latin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02</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创建账户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5077460"/>
          </a:xfrm>
          <a:prstGeom prst="rect">
            <a:avLst/>
          </a:prstGeom>
          <a:noFill/>
          <a:ln w="9525">
            <a:noFill/>
          </a:ln>
        </p:spPr>
        <p:txBody>
          <a:bodyPr wrap="square">
            <a:spAutoFit/>
          </a:bodyPr>
          <a:p>
            <a:pPr indent="266700" fontAlgn="auto">
              <a:lnSpc>
                <a:spcPct val="150000"/>
              </a:lnSpc>
            </a:pP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使用以下指令获取</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get_account.sh</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脚本：</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curl -#LO https://raw.githubusercontent.com/FISCO-BCOS/console/master-2.0/tools/get_account.sh &amp;&amp; chmod u+x get_account.sh &amp;&amp; bash get_account.sh -h</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国密版本使用以下指令：</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curl -#LO https://raw.githubusercontent.com/FISCO-BCOS/console/master-2.0/tools/get_gm_account.sh &amp;&amp; chmod u+x get_gm_account.sh &amp;&amp; bash get_gm_account.sh -h</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创建账户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507746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如果因为网络问题无法下载，改为使用以下指令：</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curl -#LO https://osp-1257653870.cos.ap-guangzhou.myqcloud.com/FISCO-BCOS/FISCO-BCOS/tools/get_account.sh &amp;&amp; chmod u+x get_account.sh &amp;&amp; bash get_account.sh -h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国密版本则改为使用以下指令获取get_gm_account.sh：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curl -#LO https://raw.githubusercontent.com/FISCO-BCOS/console/master-2.0/tools/get_gm_account.sh &amp;&amp; chmod u+x get_gm_account.sh &amp;&amp; bash get_gm_account.sh -h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执行指令后，看到如图6-3输出：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8160199" name="图片 1"/>
          <p:cNvPicPr>
            <a:picLocks noChangeAspect="1"/>
          </p:cNvPicPr>
          <p:nvPr/>
        </p:nvPicPr>
        <p:blipFill>
          <a:blip r:embed="rId1"/>
          <a:stretch>
            <a:fillRect/>
          </a:stretch>
        </p:blipFill>
        <p:spPr>
          <a:xfrm>
            <a:off x="436880" y="447040"/>
            <a:ext cx="11317605" cy="2052320"/>
          </a:xfrm>
          <a:prstGeom prst="rect">
            <a:avLst/>
          </a:prstGeom>
        </p:spPr>
      </p:pic>
      <p:sp>
        <p:nvSpPr>
          <p:cNvPr id="100" name="文本框 99"/>
          <p:cNvSpPr txBox="1"/>
          <p:nvPr/>
        </p:nvSpPr>
        <p:spPr>
          <a:xfrm>
            <a:off x="592455" y="2794635"/>
            <a:ext cx="7400925" cy="1568450"/>
          </a:xfrm>
          <a:prstGeom prst="rect">
            <a:avLst/>
          </a:prstGeom>
          <a:noFill/>
          <a:ln w="9525">
            <a:noFill/>
          </a:ln>
        </p:spPr>
        <p:txBody>
          <a:bodyPr>
            <a:noAutofit/>
          </a:bodyPr>
          <a:p>
            <a:pPr indent="0"/>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国密版本指令执行后输出，如图</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6-4</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2"/>
          <a:stretch>
            <a:fillRect/>
          </a:stretch>
        </p:blipFill>
        <p:spPr>
          <a:xfrm>
            <a:off x="592455" y="3287395"/>
            <a:ext cx="6393815" cy="292163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创建账户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86131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使用以下指令生成私钥与地址：</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bash get_account.sh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执行指令后，可以得到类似以下的输出，包括账户地址和以账户地址为文件名的私钥PEM文件，如图6-5所示：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46319081" name="图片 1"/>
          <p:cNvPicPr>
            <a:picLocks noChangeAspect="1"/>
          </p:cNvPicPr>
          <p:nvPr/>
        </p:nvPicPr>
        <p:blipFill>
          <a:blip r:embed="rId1"/>
          <a:stretch>
            <a:fillRect/>
          </a:stretch>
        </p:blipFill>
        <p:spPr>
          <a:xfrm>
            <a:off x="731520" y="4257040"/>
            <a:ext cx="10445115" cy="978535"/>
          </a:xfrm>
          <a:prstGeom prst="rect">
            <a:avLst/>
          </a:prstGeom>
        </p:spPr>
      </p:pic>
    </p:spTree>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创建账户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30695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使用以下指令生成私钥与地址：</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bash get_account.sh -p</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执行指令后，可以得到类似以下的输出，按照提示输入密码，生成包括账户地址和对应的.p12文件，如图图6-7所示：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8282287" name="图片 1"/>
          <p:cNvPicPr>
            <a:picLocks noChangeAspect="1"/>
          </p:cNvPicPr>
          <p:nvPr/>
        </p:nvPicPr>
        <p:blipFill>
          <a:blip r:embed="rId1"/>
          <a:stretch>
            <a:fillRect/>
          </a:stretch>
        </p:blipFill>
        <p:spPr>
          <a:xfrm>
            <a:off x="1464945" y="4208780"/>
            <a:ext cx="8776970" cy="1563370"/>
          </a:xfrm>
          <a:prstGeom prst="rect">
            <a:avLst/>
          </a:prstGeom>
        </p:spPr>
      </p:pic>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创建账户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30695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指定.p12私钥文件计算账户地址，按提示输入.p12文件密码，如图6-8所示：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bash get_account.sh -P accounts/0x6444a4e6b5ff1ed9805ced38d7b30acc3464b7f9.p12</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执行指令后，输出如下：</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5141463" name="图片 1"/>
          <p:cNvPicPr>
            <a:picLocks noChangeAspect="1"/>
          </p:cNvPicPr>
          <p:nvPr/>
        </p:nvPicPr>
        <p:blipFill>
          <a:blip r:embed="rId1"/>
          <a:stretch>
            <a:fillRect/>
          </a:stretch>
        </p:blipFill>
        <p:spPr>
          <a:xfrm>
            <a:off x="989330" y="4257675"/>
            <a:ext cx="9446895" cy="507365"/>
          </a:xfrm>
          <a:prstGeom prst="rect">
            <a:avLst/>
          </a:prstGeom>
        </p:spPr>
      </p:pic>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账户</a:t>
              </a:r>
              <a:r>
                <a:rPr lang="zh-CN" altLang="en-US" sz="4000" b="1" dirty="0">
                  <a:solidFill>
                    <a:schemeClr val="bg1"/>
                  </a:solidFill>
                  <a:latin typeface="+mj-ea"/>
                </a:rPr>
                <a:t>计算</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341503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首先，使用OpenSSL生成椭圆曲线私钥，椭圆曲线的参数使用secp256k1。执行如下指令，生成PEM格式的私钥并保存在ecprivkey.pem文件中：</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openssl ecparam -name secp256k1 -genkey -noout -out ecprivkey.pem</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执行如下指令，查看文件内容：</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cat ecprivkey.pem</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可以看到类似如图6-9所示的输出：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71828497" name="图片 1"/>
          <p:cNvPicPr>
            <a:picLocks noChangeAspect="1"/>
          </p:cNvPicPr>
          <p:nvPr/>
        </p:nvPicPr>
        <p:blipFill>
          <a:blip r:embed="rId1"/>
          <a:stretch>
            <a:fillRect/>
          </a:stretch>
        </p:blipFill>
        <p:spPr>
          <a:xfrm>
            <a:off x="1175385" y="5031105"/>
            <a:ext cx="9538970" cy="1341120"/>
          </a:xfrm>
          <a:prstGeom prst="rect">
            <a:avLst/>
          </a:prstGeom>
        </p:spPr>
      </p:pic>
    </p:spTree>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账户</a:t>
              </a:r>
              <a:r>
                <a:rPr lang="zh-CN" altLang="en-US" sz="4000" b="1" dirty="0">
                  <a:solidFill>
                    <a:schemeClr val="bg1"/>
                  </a:solidFill>
                  <a:latin typeface="+mj-ea"/>
                </a:rPr>
                <a:t>计算</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30695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根据私钥计算公钥，执行如下指令：</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openssl ec -in ecprivkey.pem -text -noout 2&gt;/dev/null| sed -n '7,11p' | tr -d ": \n" | awk '{print substr($0,3);}'</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得到类似如图6-10输出：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66223039" name="图片 1"/>
          <p:cNvPicPr>
            <a:picLocks noChangeAspect="1"/>
          </p:cNvPicPr>
          <p:nvPr/>
        </p:nvPicPr>
        <p:blipFill>
          <a:blip r:embed="rId1"/>
          <a:stretch>
            <a:fillRect/>
          </a:stretch>
        </p:blipFill>
        <p:spPr>
          <a:xfrm>
            <a:off x="763905" y="4485005"/>
            <a:ext cx="10702925" cy="1082675"/>
          </a:xfrm>
          <a:prstGeom prst="rect">
            <a:avLst/>
          </a:prstGeom>
        </p:spPr>
      </p:pic>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3464234" cy="1711654"/>
            <a:chOff x="2242632" y="2041909"/>
            <a:chExt cx="3464234" cy="1711654"/>
          </a:xfrm>
        </p:grpSpPr>
        <p:sp>
          <p:nvSpPr>
            <p:cNvPr id="6" name="文本框 5"/>
            <p:cNvSpPr txBox="1"/>
            <p:nvPr/>
          </p:nvSpPr>
          <p:spPr>
            <a:xfrm>
              <a:off x="2242632" y="2677238"/>
              <a:ext cx="3464234" cy="107632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sym typeface="+mn-ea"/>
                </a:rPr>
                <a:t>制定开发文档</a:t>
              </a:r>
              <a:endParaRPr lang="zh-CN" altLang="en-US" sz="3200" b="1" dirty="0">
                <a:solidFill>
                  <a:schemeClr val="bg1"/>
                </a:solidFill>
                <a:latin typeface="+mj-ea"/>
              </a:endParaRPr>
            </a:p>
            <a:p>
              <a:pPr lvl="0">
                <a:defRPr/>
              </a:pPr>
              <a:endParaRPr lang="zh-CN" altLang="en-US" sz="3200" b="1" dirty="0">
                <a:solidFill>
                  <a:schemeClr val="bg1"/>
                </a:solidFill>
                <a:latin typeface="+mj-ea"/>
                <a:ea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01</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账户</a:t>
              </a:r>
              <a:r>
                <a:rPr lang="zh-CN" altLang="en-US" sz="4000" b="1" dirty="0">
                  <a:solidFill>
                    <a:schemeClr val="bg1"/>
                  </a:solidFill>
                  <a:latin typeface="+mj-ea"/>
                </a:rPr>
                <a:t>计算</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30695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根据公钥计算对应的账户地址需要获取keccak-256sum工具。使用以下指令下载：</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wget https://github.com/vkobel/ethereum-generate-wallet/blob/master/lib/1386/keccak-256sum</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得到如图6-11所示输出：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07622834" name="图片 1"/>
          <p:cNvPicPr>
            <a:picLocks noChangeAspect="1"/>
          </p:cNvPicPr>
          <p:nvPr/>
        </p:nvPicPr>
        <p:blipFill>
          <a:blip r:embed="rId1"/>
          <a:stretch>
            <a:fillRect/>
          </a:stretch>
        </p:blipFill>
        <p:spPr>
          <a:xfrm>
            <a:off x="1158240" y="4156710"/>
            <a:ext cx="9637395" cy="2183130"/>
          </a:xfrm>
          <a:prstGeom prst="rect">
            <a:avLst/>
          </a:prstGeom>
        </p:spPr>
      </p:pic>
    </p:spTree>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账户</a:t>
              </a:r>
              <a:r>
                <a:rPr lang="zh-CN" altLang="en-US" sz="4000" b="1" dirty="0">
                  <a:solidFill>
                    <a:schemeClr val="bg1"/>
                  </a:solidFill>
                  <a:latin typeface="+mj-ea"/>
                </a:rPr>
                <a:t>计算</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286131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使用如下命令计算地址：</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openssl ec -in ecprivkey.pem -text -noout 2&gt;/dev/null| sed -n '7,11p' | tr -d ": \n" | awk '{print substr($0,3);}' | ./keccak-256sum -x -l | tr -d ' -' | tail -c 41</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得到如图6-12所示格式输出，则为计算出的账户地址：</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80256053" name="图片 2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987425" y="4775835"/>
            <a:ext cx="9726295" cy="616585"/>
          </a:xfrm>
          <a:prstGeom prst="rect">
            <a:avLst/>
          </a:prstGeom>
          <a:noFill/>
          <a:ln>
            <a:noFill/>
          </a:ln>
        </p:spPr>
      </p:pic>
    </p:spTree>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544010" cy="2203779"/>
            <a:chOff x="2242632" y="2041909"/>
            <a:chExt cx="4544010" cy="2203779"/>
          </a:xfrm>
        </p:grpSpPr>
        <p:sp>
          <p:nvSpPr>
            <p:cNvPr id="6" name="文本框 5"/>
            <p:cNvSpPr txBox="1"/>
            <p:nvPr/>
          </p:nvSpPr>
          <p:spPr>
            <a:xfrm>
              <a:off x="2242632" y="2677238"/>
              <a:ext cx="4544010" cy="1568450"/>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sym typeface="+mn-ea"/>
                </a:rPr>
                <a:t>使用webase开发第一个智能合约</a:t>
              </a:r>
              <a:endParaRPr lang="zh-CN" altLang="en-US" sz="3200" b="1" dirty="0">
                <a:solidFill>
                  <a:schemeClr val="bg1"/>
                </a:solidFill>
                <a:latin typeface="+mj-ea"/>
              </a:endParaRPr>
            </a:p>
            <a:p>
              <a:pPr lvl="0">
                <a:defRPr/>
              </a:pPr>
              <a:endParaRPr lang="zh-CN" altLang="en-US" sz="3200" b="1" dirty="0">
                <a:solidFill>
                  <a:schemeClr val="bg1"/>
                </a:solidFill>
                <a:latin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a:t>
              </a:r>
              <a:r>
                <a:rPr lang="en-US" altLang="zh-CN" sz="4000" b="1" dirty="0" smtClean="0">
                  <a:solidFill>
                    <a:schemeClr val="bg1"/>
                  </a:solidFill>
                  <a:latin typeface="+mj-lt"/>
                  <a:cs typeface="Impact" panose="020B0806030902050204" charset="0"/>
                </a:rPr>
                <a:t>03</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使用webase开发第一个智能合约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175323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打开Ubuntu终端，使用如下命令启动各节点：</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bash /root/fisco/nodes/127.0.0.1/start_all.sh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执行结果如图-6-13：</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469094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483485" y="3148965"/>
            <a:ext cx="6021070" cy="3394710"/>
          </a:xfrm>
          <a:prstGeom prst="rect">
            <a:avLst/>
          </a:prstGeom>
          <a:noFill/>
          <a:ln>
            <a:noFill/>
          </a:ln>
        </p:spPr>
      </p:pic>
    </p:spTree>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使用webase开发第一个智能合约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175323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进入WeBase主目录使用如下命令启动WeBase-Front：</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bash start.sh</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执行结果如图6-14所示：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57731399"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872490" y="3429000"/>
            <a:ext cx="10003790" cy="2366645"/>
          </a:xfrm>
          <a:prstGeom prst="rect">
            <a:avLst/>
          </a:prstGeom>
          <a:noFill/>
          <a:ln>
            <a:noFill/>
          </a:ln>
        </p:spPr>
      </p:pic>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使用webase开发第一个智能合约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119888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启动后打开浏览器，输入网址http://localhost:5002/WeBASE-Front访问WeBase-Front。如图6-15所示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11074204"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4363720" y="2282825"/>
            <a:ext cx="6350000" cy="3975100"/>
          </a:xfrm>
          <a:prstGeom prst="rect">
            <a:avLst/>
          </a:prstGeom>
          <a:noFill/>
          <a:ln>
            <a:noFill/>
          </a:ln>
        </p:spPr>
      </p:pic>
    </p:spTree>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使用webase开发第一个智能合约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1753235"/>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选择左侧菜单栏合约管理选择合约IDE，新建一个Solidity合约文件，并命名为HelloWorld.sol</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在文件中编写如图6-16所示代码：</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716280" y="3148965"/>
            <a:ext cx="10581005" cy="3784600"/>
          </a:xfrm>
          <a:prstGeom prst="rect">
            <a:avLst/>
          </a:prstGeom>
          <a:noFill/>
          <a:ln w="9525">
            <a:noFill/>
          </a:ln>
        </p:spPr>
        <p:txBody>
          <a:bodyPr wrap="square">
            <a:spAutoFit/>
          </a:bodyPr>
          <a:p>
            <a:pPr indent="266700"/>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pragma solidity ^0.6.0; 2.   3. /** 4.  * HelloWorld</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智能合约</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5.  */ 6. contract HelloWorld { 7.     // </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合约变量</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8.     string public message; 9.     /**</a:t>
            </a:r>
            <a:endParaRPr lang="en-US"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4385" y="473075"/>
            <a:ext cx="10070465" cy="6369685"/>
          </a:xfrm>
          <a:prstGeom prst="rect">
            <a:avLst/>
          </a:prstGeom>
          <a:noFill/>
        </p:spPr>
        <p:txBody>
          <a:bodyPr wrap="square" rtlCol="0" anchor="t">
            <a:spAutoFit/>
          </a:bodyPr>
          <a:p>
            <a:pPr indent="266700"/>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构造函数</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11.      */12.     constructor() {13.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初始化合约变量</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14.         message = "Hello, World!";15.     }16.     /**17.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设置合约变量值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18.      *19.      * @param newMessage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新的合约变量值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20.      */21.     function set(string memory newMessage) public {22.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设置合约变量值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23.         message = newMessage;24.     }25.     /**</a:t>
            </a:r>
            <a:endPar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91590" y="692150"/>
            <a:ext cx="8171815" cy="5631180"/>
          </a:xfrm>
          <a:prstGeom prst="rect">
            <a:avLst/>
          </a:prstGeom>
          <a:noFill/>
        </p:spPr>
        <p:txBody>
          <a:bodyPr wrap="square" rtlCol="0" anchor="t">
            <a:spAutoFit/>
          </a:bodyPr>
          <a:p>
            <a:pPr indent="266700"/>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26.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获取合约变量值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27.      *28.      * @return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29.      */30.     function get() public view returns (string memory) {31.         // </a:t>
            </a:r>
            <a:r>
              <a:rPr 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返回合约变量值</a:t>
            </a:r>
            <a:r>
              <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32.         return message;33.     }</a:t>
            </a:r>
            <a:endParaRPr 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endPar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endPar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endPar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r>
              <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合约中包含两个函数：set和get。set函数用于设置合约变量message的值。get函数用于获取合约变量message的值。</a:t>
            </a:r>
            <a:endParaRPr lang="en-US"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创建测试用户</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119888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WeBASE提供了一键创建测试用户的功能，方便开发者快速测试合约和应用。本小节将使用WeBase创建用户用于对HelloWorld的测试。</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618490" y="3911600"/>
            <a:ext cx="10440670" cy="1568450"/>
          </a:xfrm>
          <a:prstGeom prst="rect">
            <a:avLst/>
          </a:prstGeom>
        </p:spPr>
        <p:txBody>
          <a:bodyPr wrap="square">
            <a:spAutoFit/>
          </a:bodyPr>
          <a:lstStyle/>
          <a:p>
            <a:pPr algn="just">
              <a:lnSpc>
                <a:spcPct val="150000"/>
              </a:lnSpc>
              <a:defRPr/>
            </a:pPr>
            <a:r>
              <a:rPr lang="zh-CN" altLang="en-US" sz="1600" dirty="0">
                <a:solidFill>
                  <a:schemeClr val="bg1"/>
                </a:solidFill>
                <a:latin typeface="微软雅黑" panose="020B0503020204020204" pitchFamily="34" charset="-122"/>
                <a:ea typeface="微软雅黑" panose="020B0503020204020204" pitchFamily="34" charset="-122"/>
              </a:rPr>
              <a:t>对于基于区块链技术的货物追踪系统，用例图能够清晰地描绘出货主、承运商等关键角色如何与系统的功能进行交互。下面我们将通过用例图来介绍该系统实现的主要功能。其中两个主要的角色分别是货主和承运商，在此，也以这两个角色做主要介绍。货主是货物的所有者或委托人，关心货物的实时位置和状态。承运商则是负责货物运输的物流公司或个体，负责在运输过程中采集和上传货物数据。</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618552" y="1976824"/>
            <a:ext cx="2761406" cy="553085"/>
          </a:xfrm>
          <a:prstGeom prst="rect">
            <a:avLst/>
          </a:prstGeom>
          <a:noFill/>
        </p:spPr>
        <p:txBody>
          <a:bodyPr wrap="square">
            <a:spAutoFit/>
          </a:bodyPr>
          <a:lstStyle/>
          <a:p>
            <a:pPr algn="just">
              <a:lnSpc>
                <a:spcPct val="125000"/>
              </a:lnSpc>
              <a:spcBef>
                <a:spcPts val="1200"/>
              </a:spcBef>
              <a:defRPr/>
            </a:pPr>
            <a:r>
              <a:rPr lang="zh-CN" altLang="zh-CN" sz="2400" b="1" kern="100" dirty="0">
                <a:solidFill>
                  <a:prstClr val="white"/>
                </a:solidFill>
                <a:latin typeface="微软雅黑" panose="020B0503020204020204" pitchFamily="34" charset="-122"/>
                <a:ea typeface="微软雅黑" panose="020B0503020204020204" pitchFamily="34" charset="-122"/>
              </a:rPr>
              <a:t>A.功能需求</a:t>
            </a:r>
            <a:endParaRPr lang="zh-CN" altLang="zh-CN" sz="2400" b="1" kern="100" dirty="0">
              <a:solidFill>
                <a:prstClr val="white"/>
              </a:solidFill>
              <a:latin typeface="微软雅黑" panose="020B0503020204020204" pitchFamily="34" charset="-122"/>
              <a:ea typeface="微软雅黑" panose="020B0503020204020204" pitchFamily="34" charset="-122"/>
            </a:endParaRPr>
          </a:p>
        </p:txBody>
      </p:sp>
      <p:sp>
        <p:nvSpPr>
          <p:cNvPr id="25614"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sp>
        <p:nvSpPr>
          <p:cNvPr id="25615"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sp>
        <p:nvSpPr>
          <p:cNvPr id="25616"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a:solidFill>
                <a:prstClr val="black"/>
              </a:solidFill>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ea typeface="+mj-ea"/>
                </a:rPr>
                <a:t>需求分析</a:t>
              </a:r>
              <a:endParaRPr lang="zh-CN" altLang="en-US" sz="4000" b="1" dirty="0">
                <a:solidFill>
                  <a:schemeClr val="bg1"/>
                </a:solidFill>
                <a:latin typeface="+mj-ea"/>
                <a:ea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4557379" name="图片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240790" y="415925"/>
            <a:ext cx="9265920" cy="62198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9808768"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670050" y="463550"/>
            <a:ext cx="8798560" cy="59340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6599825"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776730" y="734060"/>
            <a:ext cx="8673465" cy="549783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64516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回到合约IDE,点击“编译”按钮，编译合约，如图-所示。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31774631" name="图片 10"/>
          <p:cNvPicPr>
            <a:picLocks noChangeAspect="1" noChangeArrowheads="1"/>
          </p:cNvPicPr>
          <p:nvPr/>
        </p:nvPicPr>
        <p:blipFill>
          <a:blip r:embed="rId1">
            <a:extLst>
              <a:ext uri="{28A0092B-C50C-407E-A947-70E740481C1C}">
                <a14:useLocalDpi xmlns:a14="http://schemas.microsoft.com/office/drawing/2010/main" val="0"/>
              </a:ext>
            </a:extLst>
          </a:blip>
          <a:srcRect l="28273" t="7026" b="44088"/>
          <a:stretch>
            <a:fillRect/>
          </a:stretch>
        </p:blipFill>
        <p:spPr>
          <a:xfrm>
            <a:off x="457200" y="2145665"/>
            <a:ext cx="10809605" cy="3861435"/>
          </a:xfrm>
          <a:prstGeom prst="rect">
            <a:avLst/>
          </a:prstGeom>
          <a:noFill/>
          <a:ln>
            <a:noFill/>
          </a:ln>
        </p:spPr>
      </p:pic>
    </p:spTree>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64516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回到合约IDE,点击“编译”按钮，编译合约，如图-所示。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31774631" name="图片 10"/>
          <p:cNvPicPr>
            <a:picLocks noChangeAspect="1" noChangeArrowheads="1"/>
          </p:cNvPicPr>
          <p:nvPr/>
        </p:nvPicPr>
        <p:blipFill>
          <a:blip r:embed="rId1">
            <a:extLst>
              <a:ext uri="{28A0092B-C50C-407E-A947-70E740481C1C}">
                <a14:useLocalDpi xmlns:a14="http://schemas.microsoft.com/office/drawing/2010/main" val="0"/>
              </a:ext>
            </a:extLst>
          </a:blip>
          <a:srcRect l="28273" t="7026" b="44088"/>
          <a:stretch>
            <a:fillRect/>
          </a:stretch>
        </p:blipFill>
        <p:spPr>
          <a:xfrm>
            <a:off x="457200" y="2145665"/>
            <a:ext cx="10809605" cy="3861435"/>
          </a:xfrm>
          <a:prstGeom prst="rect">
            <a:avLst/>
          </a:prstGeom>
          <a:noFill/>
          <a:ln>
            <a:noFill/>
          </a:ln>
        </p:spPr>
      </p:pic>
    </p:spTree>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457200" y="1207770"/>
            <a:ext cx="11734800" cy="64516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然后点击“部署”按钮，选择已经创建的测试用户，部署合约，如图6-21所示。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40521125" name="图片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001395" y="2187575"/>
            <a:ext cx="9982200" cy="4522470"/>
          </a:xfrm>
          <a:prstGeom prst="rect">
            <a:avLst/>
          </a:prstGeom>
          <a:noFill/>
          <a:ln>
            <a:noFill/>
          </a:ln>
        </p:spPr>
      </p:pic>
    </p:spTree>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247650" y="1054100"/>
            <a:ext cx="11734800" cy="119888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最后，点击“调用合约“，如图6-22所示。选择方法get()，即可收到交易回执信息“HelloWorld”。如图6-23所示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37098878" name="图片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003935" y="2321560"/>
            <a:ext cx="9500235" cy="4404360"/>
          </a:xfrm>
          <a:prstGeom prst="rect">
            <a:avLst/>
          </a:prstGeom>
          <a:noFill/>
          <a:ln>
            <a:noFill/>
          </a:ln>
        </p:spPr>
      </p:pic>
    </p:spTree>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279274" name="图片 20"/>
          <p:cNvPicPr>
            <a:picLocks noChangeAspect="1" noChangeArrowheads="1"/>
          </p:cNvPicPr>
          <p:nvPr/>
        </p:nvPicPr>
        <p:blipFill>
          <a:blip r:embed="rId1">
            <a:extLst>
              <a:ext uri="{28A0092B-C50C-407E-A947-70E740481C1C}">
                <a14:useLocalDpi xmlns:a14="http://schemas.microsoft.com/office/drawing/2010/main" val="0"/>
              </a:ext>
            </a:extLst>
          </a:blip>
          <a:srcRect b="8063"/>
          <a:stretch>
            <a:fillRect/>
          </a:stretch>
        </p:blipFill>
        <p:spPr>
          <a:xfrm>
            <a:off x="433705" y="666115"/>
            <a:ext cx="11323955" cy="48863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247650" y="1054100"/>
            <a:ext cx="11734800" cy="119888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接下来重新调用合约，选择方法set()，在参数一栏输入想要传入的信息，如图6-24所示。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33498589" name="图片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544320" y="2118360"/>
            <a:ext cx="9737090" cy="4653280"/>
          </a:xfrm>
          <a:prstGeom prst="rect">
            <a:avLst/>
          </a:prstGeom>
          <a:noFill/>
          <a:ln>
            <a:noFill/>
          </a:ln>
        </p:spPr>
      </p:pic>
    </p:spTree>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部署&amp;调用HelloWorld智能合约</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sp>
        <p:nvSpPr>
          <p:cNvPr id="100" name="文本框 99"/>
          <p:cNvSpPr txBox="1"/>
          <p:nvPr/>
        </p:nvSpPr>
        <p:spPr>
          <a:xfrm>
            <a:off x="247650" y="1054100"/>
            <a:ext cx="11734800" cy="645160"/>
          </a:xfrm>
          <a:prstGeom prst="rect">
            <a:avLst/>
          </a:prstGeom>
          <a:noFill/>
          <a:ln w="9525">
            <a:noFill/>
          </a:ln>
        </p:spPr>
        <p:txBody>
          <a:bodyPr wrap="square">
            <a:spAutoFit/>
          </a:bodyPr>
          <a:p>
            <a:pPr indent="266700" fontAlgn="auto">
              <a:lnSpc>
                <a:spcPct val="150000"/>
              </a:lnSpc>
            </a:pPr>
            <a:r>
              <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若收到如下交易回执信息，则表示执行成功，如图6-25、图6-26所示。</a:t>
            </a:r>
            <a:endParaRPr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31550539" name="图片 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568450" y="2297430"/>
            <a:ext cx="9054465" cy="3150235"/>
          </a:xfrm>
          <a:prstGeom prst="rect">
            <a:avLst/>
          </a:prstGeom>
          <a:noFill/>
          <a:ln>
            <a:noFill/>
          </a:ln>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1" name="TextBox 27"/>
          <p:cNvSpPr txBox="1"/>
          <p:nvPr/>
        </p:nvSpPr>
        <p:spPr>
          <a:xfrm>
            <a:off x="618552" y="1976824"/>
            <a:ext cx="2761406" cy="553085"/>
          </a:xfrm>
          <a:prstGeom prst="rect">
            <a:avLst/>
          </a:prstGeom>
          <a:noFill/>
        </p:spPr>
        <p:txBody>
          <a:bodyPr wrap="square">
            <a:spAutoFit/>
          </a:bodyPr>
          <a:lstStyle/>
          <a:p>
            <a:pPr algn="just">
              <a:lnSpc>
                <a:spcPct val="125000"/>
              </a:lnSpc>
              <a:spcBef>
                <a:spcPts val="1200"/>
              </a:spcBef>
              <a:defRPr/>
            </a:pPr>
            <a:r>
              <a:rPr lang="zh-CN" altLang="zh-CN" sz="2400" b="1" kern="100" dirty="0">
                <a:solidFill>
                  <a:prstClr val="white"/>
                </a:solidFill>
                <a:latin typeface="微软雅黑" panose="020B0503020204020204" pitchFamily="34" charset="-122"/>
                <a:ea typeface="微软雅黑" panose="020B0503020204020204" pitchFamily="34" charset="-122"/>
              </a:rPr>
              <a:t>A.功能需求</a:t>
            </a:r>
            <a:endParaRPr lang="zh-CN" altLang="zh-CN" sz="2400" b="1" kern="100" dirty="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ea typeface="+mj-ea"/>
                </a:rPr>
                <a:t>需求分析</a:t>
              </a:r>
              <a:endParaRPr lang="zh-CN" altLang="en-US" sz="4000" b="1" dirty="0">
                <a:solidFill>
                  <a:schemeClr val="bg1"/>
                </a:solidFill>
                <a:latin typeface="+mj-ea"/>
                <a:ea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rot="18945142">
            <a:off x="6974957" y="1948086"/>
            <a:ext cx="2894760" cy="3595816"/>
          </a:xfrm>
          <a:prstGeom prst="blockArc">
            <a:avLst>
              <a:gd name="adj1" fmla="val 18740062"/>
              <a:gd name="adj2" fmla="val 21542696"/>
              <a:gd name="adj3" fmla="val 310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华文楷体" panose="02010600040101010101" charset="-122"/>
              <a:cs typeface="+mn-ea"/>
              <a:sym typeface="Arial" panose="020B0604020202020204"/>
            </a:endParaRPr>
          </a:p>
        </p:txBody>
      </p:sp>
      <p:pic>
        <p:nvPicPr>
          <p:cNvPr id="1487132153" name="图片 2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859155" y="1020445"/>
            <a:ext cx="10473690" cy="4817745"/>
          </a:xfrm>
          <a:prstGeom prst="rect">
            <a:avLst/>
          </a:prstGeom>
          <a:noFill/>
          <a:ln>
            <a:noFill/>
          </a:ln>
        </p:spPr>
      </p:pic>
    </p:spTree>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599358"/>
            <a:ext cx="5603132" cy="92333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感谢您的观看</a:t>
            </a:r>
            <a:endParaRPr lang="zh-CN" altLang="en-US" sz="5400" b="1" dirty="0">
              <a:solidFill>
                <a:schemeClr val="bg1"/>
              </a:solidFill>
              <a:latin typeface="+mj-ea"/>
              <a:ea typeface="+mj-ea"/>
            </a:endParaRPr>
          </a:p>
        </p:txBody>
      </p:sp>
      <p:sp>
        <p:nvSpPr>
          <p:cNvPr id="7" name="文本框 6"/>
          <p:cNvSpPr txBox="1"/>
          <p:nvPr/>
        </p:nvSpPr>
        <p:spPr>
          <a:xfrm>
            <a:off x="6096000" y="3669403"/>
            <a:ext cx="4740613" cy="400110"/>
          </a:xfrm>
          <a:prstGeom prst="rect">
            <a:avLst/>
          </a:prstGeom>
          <a:noFill/>
        </p:spPr>
        <p:txBody>
          <a:bodyPr wrap="square" lIns="0" tIns="45720" rIns="91440" bIns="45720" rtlCol="0">
            <a:spAutoFit/>
          </a:bodyPr>
          <a:lstStyle/>
          <a:p>
            <a:r>
              <a:rPr lang="en-US" altLang="zh-CN" sz="2000" dirty="0">
                <a:solidFill>
                  <a:schemeClr val="bg1"/>
                </a:solidFill>
              </a:rPr>
              <a:t>Thank you for watching</a:t>
            </a:r>
            <a:endParaRPr lang="zh-CN" altLang="en-US" sz="20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0" y="1593850"/>
            <a:ext cx="12192000" cy="2901950"/>
          </a:xfrm>
          <a:prstGeom prst="rect">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800">
              <a:solidFill>
                <a:prstClr val="white"/>
              </a:solidFill>
            </a:endParaRPr>
          </a:p>
        </p:txBody>
      </p:sp>
      <p:sp>
        <p:nvSpPr>
          <p:cNvPr id="30" name="Rectangle 26"/>
          <p:cNvSpPr/>
          <p:nvPr/>
        </p:nvSpPr>
        <p:spPr>
          <a:xfrm>
            <a:off x="618490" y="2864485"/>
            <a:ext cx="10440670" cy="3449955"/>
          </a:xfrm>
          <a:prstGeom prst="rect">
            <a:avLst/>
          </a:prstGeom>
        </p:spPr>
        <p:txBody>
          <a:bodyPr wrap="square">
            <a:noAutofit/>
          </a:bodyPr>
          <a:lstStyle/>
          <a:p>
            <a:pPr algn="just">
              <a:lnSpc>
                <a:spcPct val="150000"/>
              </a:lnSpc>
              <a:defRPr/>
            </a:pPr>
            <a:r>
              <a:rPr lang="zh-CN" altLang="en-US" sz="2400" dirty="0">
                <a:solidFill>
                  <a:schemeClr val="bg1"/>
                </a:solidFill>
                <a:latin typeface="微软雅黑" panose="020B0503020204020204" pitchFamily="34" charset="-122"/>
                <a:ea typeface="微软雅黑" panose="020B0503020204020204" pitchFamily="34" charset="-122"/>
              </a:rPr>
              <a:t>在用例图6-1中，参与者（货主、承运商）被表示为人物，而系统的各个功能（数据采集与上传、数据验证与存储等）则被表示为椭圆形。参与者与功能之间的交互关系用带箭头的线表示，箭头指向功能，表示参与者触发了该功能。例如，货主与“货物查询”用例之间有一条带箭头的线，表示货主可以触发该功能来查询货物的位置和状态。同样，承运商与“数据采集与上传”用例之间也有一条线，表示承运商负责采集并上传货物数据。</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618552" y="1976824"/>
            <a:ext cx="2761406" cy="553085"/>
          </a:xfrm>
          <a:prstGeom prst="rect">
            <a:avLst/>
          </a:prstGeom>
          <a:noFill/>
        </p:spPr>
        <p:txBody>
          <a:bodyPr wrap="square">
            <a:spAutoFit/>
          </a:bodyPr>
          <a:lstStyle/>
          <a:p>
            <a:pPr algn="just">
              <a:lnSpc>
                <a:spcPct val="125000"/>
              </a:lnSpc>
              <a:spcBef>
                <a:spcPts val="1200"/>
              </a:spcBef>
              <a:defRPr/>
            </a:pPr>
            <a:r>
              <a:rPr lang="zh-CN" altLang="zh-CN" sz="2400" b="1" kern="100" dirty="0">
                <a:solidFill>
                  <a:prstClr val="white"/>
                </a:solidFill>
                <a:latin typeface="微软雅黑" panose="020B0503020204020204" pitchFamily="34" charset="-122"/>
                <a:ea typeface="微软雅黑" panose="020B0503020204020204" pitchFamily="34" charset="-122"/>
              </a:rPr>
              <a:t>A.功能需求</a:t>
            </a:r>
            <a:endParaRPr lang="zh-CN" altLang="zh-CN" sz="2400" b="1" kern="100" dirty="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95300" y="304259"/>
            <a:ext cx="11239501" cy="715714"/>
            <a:chOff x="495300" y="424579"/>
            <a:chExt cx="11239501" cy="715714"/>
          </a:xfrm>
        </p:grpSpPr>
        <p:sp>
          <p:nvSpPr>
            <p:cNvPr id="24"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ea typeface="+mj-ea"/>
                </a:rPr>
                <a:t>需求分析</a:t>
              </a:r>
              <a:endParaRPr lang="zh-CN" altLang="en-US" sz="4000" b="1" dirty="0">
                <a:solidFill>
                  <a:schemeClr val="bg1"/>
                </a:solidFill>
                <a:latin typeface="+mj-ea"/>
                <a:ea typeface="+mj-ea"/>
              </a:endParaRPr>
            </a:p>
          </p:txBody>
        </p:sp>
        <p:cxnSp>
          <p:nvCxnSpPr>
            <p:cNvPr id="26"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2147482621" name="对象 -2147482622"/>
          <p:cNvGraphicFramePr/>
          <p:nvPr/>
        </p:nvGraphicFramePr>
        <p:xfrm>
          <a:off x="784225" y="1372235"/>
          <a:ext cx="9777730" cy="4999355"/>
        </p:xfrm>
        <a:graphic>
          <a:graphicData uri="http://schemas.openxmlformats.org/presentationml/2006/ole">
            <mc:AlternateContent xmlns:mc="http://schemas.openxmlformats.org/markup-compatibility/2006">
              <mc:Choice xmlns:v="urn:schemas-microsoft-com:vml" Requires="v">
                <p:oleObj spid="_x0000_s3076" name="" r:id="rId1" imgW="3786505" imgH="2421255" progId="Visio.Drawing.15">
                  <p:embed/>
                </p:oleObj>
              </mc:Choice>
              <mc:Fallback>
                <p:oleObj name="" r:id="rId1" imgW="3786505" imgH="2421255" progId="Visio.Drawing.15">
                  <p:embed/>
                  <p:pic>
                    <p:nvPicPr>
                      <p:cNvPr id="0" name="图片 3075"/>
                      <p:cNvPicPr/>
                      <p:nvPr/>
                    </p:nvPicPr>
                    <p:blipFill>
                      <a:blip r:embed="rId2"/>
                      <a:stretch>
                        <a:fillRect/>
                      </a:stretch>
                    </p:blipFill>
                    <p:spPr>
                      <a:xfrm>
                        <a:off x="784225" y="1372235"/>
                        <a:ext cx="9777730" cy="4999355"/>
                      </a:xfrm>
                      <a:prstGeom prst="rect">
                        <a:avLst/>
                      </a:prstGeom>
                      <a:noFill/>
                      <a:ln w="38100">
                        <a:noFill/>
                        <a:miter/>
                      </a:ln>
                    </p:spPr>
                  </p:pic>
                </p:oleObj>
              </mc:Fallback>
            </mc:AlternateContent>
          </a:graphicData>
        </a:graphic>
      </p:graphicFrame>
    </p:spTree>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1970" y="454660"/>
            <a:ext cx="11360785" cy="5374005"/>
          </a:xfrm>
          <a:prstGeom prst="rect">
            <a:avLst/>
          </a:prstGeom>
          <a:noFill/>
          <a:ln w="9525">
            <a:noFill/>
          </a:ln>
        </p:spPr>
        <p:txBody>
          <a:bodyPr wrap="square">
            <a:noAutofit/>
          </a:bodyPr>
          <a:p>
            <a:pPr indent="266700" fontAlgn="auto">
              <a:lnSpc>
                <a:spcPct val="150000"/>
              </a:lnSpc>
            </a:pP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）注册与认证提供货主、承运商、仓库管理员等角色的注册功能。通过多因素认证确保用户身份的安全性。为用户提供数字身份，以便在区块链上进行安全、可验证的交互。（</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）货物信息录入允许货主录入货物的详细信息，如货物名称、数量、体积、起始地、目的地、预计到达时间等。支持上传货物的图片、视频等多媒体资料。（</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）实时追踪与更新利用区块链技术，实时追踪货物的位置、状态、运输进度、运输异常等信息。允许承运商、仓库管理员等更新货物的实时状态，如</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已装车</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已到达某地点</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等。任何状态的更改都会被记录在区块链上，确保数据的真实性和不可篡改性。</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1820" y="613410"/>
            <a:ext cx="10581005" cy="5631180"/>
          </a:xfrm>
          <a:prstGeom prst="rect">
            <a:avLst/>
          </a:prstGeom>
          <a:noFill/>
          <a:ln w="9525">
            <a:noFill/>
          </a:ln>
        </p:spPr>
        <p:txBody>
          <a:bodyPr wrap="square">
            <a:spAutoFit/>
          </a:bodyPr>
          <a:p>
            <a:pPr indent="266700" fontAlgn="auto">
              <a:lnSpc>
                <a:spcPct val="150000"/>
              </a:lnSpc>
            </a:pP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）信息共享溯源系统需要实现品牌商、渠道商、零售商、消费者、监管部门，以及第三方检测机构之间的信息在信任的前提下进行共享，全面提升品牌、效率、体验、监管和供应链整体收益。所有参与者都可以在自己的权限范围内查看货物的追踪信息。提供精细化的权限管理，如某些敏感信息只对特定角色可见。确保数据共享的安全性和隐私性。（</a:t>
            </a:r>
            <a:r>
              <a:rPr 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r>
              <a:rPr lang="zh-CN"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）数据存储溯源系统应能够提供货物信息的查询功能，包括历史运输记录查询、货物状态查询等。系统应能够对货物运输数据进行分析，提供货物运输趋势、运输成本分析等报告。</a:t>
            </a:r>
            <a:endParaRPr lang="zh-CN" altLang="en-US" sz="240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10.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1.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2.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3.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4.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5.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6.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7.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8.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19.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2.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20.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21.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22.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23.xml><?xml version="1.0" encoding="utf-8"?>
<p:tagLst xmlns:p="http://schemas.openxmlformats.org/presentationml/2006/main">
  <p:tag name="KSO_WM_DIAGRAM_VIRTUALLY_FRAME" val="{&quot;height&quot;:368.24968503937004,&quot;left&quot;:73.93354330708661,&quot;top&quot;:113.42748031496062,&quot;width&quot;:831.5782677165355}"/>
</p:tagLst>
</file>

<file path=ppt/tags/tag24.xml><?xml version="1.0" encoding="utf-8"?>
<p:tagLst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 name="commondata" val="eyJjb3VudCI6MSwiaGRpZCI6IjJiZDA1YmUxYzY3MjY1OGRlMzkzY2RiYzA1NDgyY2JkIiwidXNlckNvdW50IjoxfQ=="/>
</p:tagLst>
</file>

<file path=ppt/tags/tag3.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4.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5.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6.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7.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8.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ags/tag9.xml><?xml version="1.0" encoding="utf-8"?>
<p:tagLst xmlns:p="http://schemas.openxmlformats.org/presentationml/2006/main">
  <p:tag name="KSO_WM_DIAGRAM_VIRTUALLY_FRAME" val="{&quot;height&quot;:391.81157480314954,&quot;left&quot;:473.8723622047244,&quot;top&quot;:120.48448818897637,&quot;width&quot;:447.40007874015754}"/>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7079</Words>
  <Application>WPS 演示</Application>
  <PresentationFormat>自定义</PresentationFormat>
  <Paragraphs>323</Paragraphs>
  <Slides>51</Slides>
  <Notes>22</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2</vt:i4>
      </vt:variant>
      <vt:variant>
        <vt:lpstr>幻灯片标题</vt:lpstr>
      </vt:variant>
      <vt:variant>
        <vt:i4>51</vt:i4>
      </vt:variant>
    </vt:vector>
  </HeadingPairs>
  <TitlesOfParts>
    <vt:vector size="72" baseType="lpstr">
      <vt:lpstr>Arial</vt:lpstr>
      <vt:lpstr>宋体</vt:lpstr>
      <vt:lpstr>Wingdings</vt:lpstr>
      <vt:lpstr>Impact</vt:lpstr>
      <vt:lpstr>微软雅黑</vt:lpstr>
      <vt:lpstr>Arial</vt:lpstr>
      <vt:lpstr>华文楷体</vt:lpstr>
      <vt:lpstr>Calibri</vt:lpstr>
      <vt:lpstr>黑体</vt:lpstr>
      <vt:lpstr>Century Gothic</vt:lpstr>
      <vt:lpstr>Arial Unicode MS</vt:lpstr>
      <vt:lpstr>等线</vt:lpstr>
      <vt:lpstr>Roboto</vt:lpstr>
      <vt:lpstr>Times New Roman</vt:lpstr>
      <vt:lpstr>Stencil Std</vt:lpstr>
      <vt:lpstr>Stencil</vt:lpstr>
      <vt:lpstr>楷体</vt:lpstr>
      <vt:lpstr>阿里巴巴普惠体</vt:lpstr>
      <vt:lpstr>Office 主题​​</vt:lpstr>
      <vt:lpstr>Visio.Drawing.15</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独白！</cp:lastModifiedBy>
  <cp:revision>32</cp:revision>
  <dcterms:created xsi:type="dcterms:W3CDTF">2019-09-22T02:56:00Z</dcterms:created>
  <dcterms:modified xsi:type="dcterms:W3CDTF">2024-06-25T06:33:22Z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KSOTemplateUUID">
    <vt:lpwstr>v1.0_mb_xFN2afPY6jfkSh0nO2YIWg==</vt:lpwstr>
  </property>
  <property fmtid="{D5CDD505-2E9C-101B-9397-08002B2CF9AE}" pid="4" name="ICV">
    <vt:lpwstr>ECB799561CF04FBB979A4E03D72619AC_13</vt:lpwstr>
  </property>
</Properties>
</file>